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61" r:id="rId4"/>
    <p:sldId id="257" r:id="rId5"/>
    <p:sldId id="262" r:id="rId6"/>
    <p:sldId id="263" r:id="rId7"/>
    <p:sldId id="258" r:id="rId8"/>
    <p:sldId id="260" r:id="rId9"/>
    <p:sldId id="259" r:id="rId10"/>
    <p:sldId id="265" r:id="rId11"/>
    <p:sldId id="264" r:id="rId12"/>
    <p:sldId id="266" r:id="rId13"/>
    <p:sldId id="267" r:id="rId14"/>
    <p:sldId id="268" r:id="rId15"/>
    <p:sldId id="269" r:id="rId16"/>
    <p:sldId id="272" r:id="rId17"/>
    <p:sldId id="273" r:id="rId18"/>
    <p:sldId id="270" r:id="rId19"/>
    <p:sldId id="271" r:id="rId20"/>
    <p:sldId id="276" r:id="rId21"/>
    <p:sldId id="274" r:id="rId22"/>
    <p:sldId id="275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0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-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D267-B58E-486E-B324-F4AE54BAEBC4}" type="datetimeFigureOut">
              <a:rPr lang="it-IT" smtClean="0"/>
              <a:t>28/05/2020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8BA8-7691-425E-A992-7F523AC1F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8528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D267-B58E-486E-B324-F4AE54BAEBC4}" type="datetimeFigureOut">
              <a:rPr lang="it-IT" smtClean="0"/>
              <a:t>28/05/2020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8BA8-7691-425E-A992-7F523AC1F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27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D267-B58E-486E-B324-F4AE54BAEBC4}" type="datetimeFigureOut">
              <a:rPr lang="it-IT" smtClean="0"/>
              <a:t>28/05/2020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8BA8-7691-425E-A992-7F523AC1F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88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D267-B58E-486E-B324-F4AE54BAEBC4}" type="datetimeFigureOut">
              <a:rPr lang="it-IT" smtClean="0"/>
              <a:t>28/05/2020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8BA8-7691-425E-A992-7F523AC1F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49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D267-B58E-486E-B324-F4AE54BAEBC4}" type="datetimeFigureOut">
              <a:rPr lang="it-IT" smtClean="0"/>
              <a:t>28/05/2020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8BA8-7691-425E-A992-7F523AC1F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16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D267-B58E-486E-B324-F4AE54BAEBC4}" type="datetimeFigureOut">
              <a:rPr lang="it-IT" smtClean="0"/>
              <a:t>28/05/2020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8BA8-7691-425E-A992-7F523AC1F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11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D267-B58E-486E-B324-F4AE54BAEBC4}" type="datetimeFigureOut">
              <a:rPr lang="it-IT" smtClean="0"/>
              <a:t>28/05/2020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8BA8-7691-425E-A992-7F523AC1F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354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D267-B58E-486E-B324-F4AE54BAEBC4}" type="datetimeFigureOut">
              <a:rPr lang="it-IT" smtClean="0"/>
              <a:t>28/05/2020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8BA8-7691-425E-A992-7F523AC1F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997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D267-B58E-486E-B324-F4AE54BAEBC4}" type="datetimeFigureOut">
              <a:rPr lang="it-IT" smtClean="0"/>
              <a:t>28/05/2020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8BA8-7691-425E-A992-7F523AC1F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462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D267-B58E-486E-B324-F4AE54BAEBC4}" type="datetimeFigureOut">
              <a:rPr lang="it-IT" smtClean="0"/>
              <a:t>28/05/2020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8BA8-7691-425E-A992-7F523AC1F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748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D267-B58E-486E-B324-F4AE54BAEBC4}" type="datetimeFigureOut">
              <a:rPr lang="it-IT" smtClean="0"/>
              <a:t>28/05/2020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8BA8-7691-425E-A992-7F523AC1F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337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0D267-B58E-486E-B324-F4AE54BAEBC4}" type="datetimeFigureOut">
              <a:rPr lang="it-IT" smtClean="0"/>
              <a:t>28/05/2020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B8BA8-7691-425E-A992-7F523AC1F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794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106605" y="1341121"/>
            <a:ext cx="12146205" cy="987551"/>
          </a:xfrm>
        </p:spPr>
        <p:txBody>
          <a:bodyPr>
            <a:normAutofit fontScale="90000"/>
          </a:bodyPr>
          <a:lstStyle/>
          <a:p>
            <a:r>
              <a:rPr lang="it-IT" sz="2200" b="1" dirty="0"/>
              <a:t>Ministero dell’Istruzione Università e </a:t>
            </a:r>
            <a:r>
              <a:rPr lang="it-IT" sz="2200" b="1" dirty="0" smtClean="0"/>
              <a:t>Ricerca</a:t>
            </a:r>
            <a:br>
              <a:rPr lang="it-IT" sz="2200" b="1" dirty="0" smtClean="0"/>
            </a:br>
            <a:r>
              <a:rPr lang="it-IT" sz="2200" b="1" dirty="0" smtClean="0"/>
              <a:t>ISTITUTO COMPRENSIVO “</a:t>
            </a:r>
            <a:r>
              <a:rPr lang="it-IT" sz="2200" b="1" dirty="0" err="1" smtClean="0"/>
              <a:t>E.Borrello-F.Fiorentino</a:t>
            </a:r>
            <a:r>
              <a:rPr lang="it-IT" sz="2200" b="1" dirty="0"/>
              <a:t>”</a:t>
            </a:r>
            <a:br>
              <a:rPr lang="it-IT" sz="2200" b="1" dirty="0"/>
            </a:br>
            <a:r>
              <a:rPr lang="it-IT" sz="2200" b="1" dirty="0"/>
              <a:t>Via Matarazzo - 88048 LAMEZIA TERME (CZ</a:t>
            </a:r>
            <a:r>
              <a:rPr lang="it-IT" sz="2200" b="1" dirty="0" smtClean="0"/>
              <a:t>)</a:t>
            </a:r>
            <a:r>
              <a:rPr lang="it-IT" dirty="0"/>
              <a:t/>
            </a:r>
            <a:br>
              <a:rPr lang="it-IT" dirty="0"/>
            </a:br>
            <a:endParaRPr lang="it-IT" sz="4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907" y="2069006"/>
            <a:ext cx="11859693" cy="4788994"/>
          </a:xfrm>
        </p:spPr>
        <p:txBody>
          <a:bodyPr>
            <a:normAutofit lnSpcReduction="10000"/>
          </a:bodyPr>
          <a:lstStyle/>
          <a:p>
            <a:pPr algn="l"/>
            <a:endParaRPr lang="it-IT" dirty="0" smtClean="0"/>
          </a:p>
          <a:p>
            <a:pPr algn="l"/>
            <a:r>
              <a:rPr lang="it-IT" sz="2900" b="1" dirty="0" smtClean="0">
                <a:solidFill>
                  <a:schemeClr val="accent2">
                    <a:lumMod val="75000"/>
                  </a:schemeClr>
                </a:solidFill>
              </a:rPr>
              <a:t>Per la rassegna il Maggio dei libri 2020, dal titolo «Eventi sul tempo…»</a:t>
            </a:r>
          </a:p>
          <a:p>
            <a:pPr algn="l"/>
            <a:endParaRPr lang="it-IT" sz="2800" b="1" dirty="0" smtClean="0"/>
          </a:p>
          <a:p>
            <a:pPr algn="l"/>
            <a:r>
              <a:rPr lang="it-IT" sz="2800" b="1" dirty="0" smtClean="0"/>
              <a:t>La Dott.ssa Elena Laino presenta:</a:t>
            </a:r>
          </a:p>
          <a:p>
            <a:pPr algn="l"/>
            <a:endParaRPr lang="it-IT" sz="3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l"/>
            <a:r>
              <a:rPr lang="it-IT" sz="3000" b="1" dirty="0" smtClean="0">
                <a:solidFill>
                  <a:schemeClr val="accent4">
                    <a:lumMod val="75000"/>
                  </a:schemeClr>
                </a:solidFill>
              </a:rPr>
              <a:t>Reti della memoria</a:t>
            </a:r>
          </a:p>
          <a:p>
            <a:pPr algn="l"/>
            <a:r>
              <a:rPr lang="it-IT" sz="3000" b="1" dirty="0" smtClean="0">
                <a:solidFill>
                  <a:schemeClr val="accent4">
                    <a:lumMod val="75000"/>
                  </a:schemeClr>
                </a:solidFill>
              </a:rPr>
              <a:t>Storia, cultura, tradizioni di una città marinara</a:t>
            </a:r>
          </a:p>
          <a:p>
            <a:pPr algn="l"/>
            <a:endParaRPr lang="it-IT" sz="2800" b="1" dirty="0" smtClean="0"/>
          </a:p>
          <a:p>
            <a:pPr algn="r"/>
            <a:r>
              <a:rPr lang="it-IT" sz="2700" b="1" dirty="0" smtClean="0"/>
              <a:t>Prof.ssa Angela De Carlo</a:t>
            </a:r>
          </a:p>
          <a:p>
            <a:pPr algn="r"/>
            <a:r>
              <a:rPr lang="it-IT" sz="2700" b="1" dirty="0" smtClean="0"/>
              <a:t>(Dirigente Scolastica)</a:t>
            </a:r>
            <a:endParaRPr lang="it-IT" sz="2700" b="1" dirty="0"/>
          </a:p>
          <a:p>
            <a:pPr algn="l"/>
            <a:endParaRPr lang="it-IT" dirty="0" smtClean="0"/>
          </a:p>
          <a:p>
            <a:pPr algn="l"/>
            <a:endParaRPr lang="it-IT" dirty="0"/>
          </a:p>
          <a:p>
            <a:pPr algn="l"/>
            <a:endParaRPr lang="it-IT" dirty="0" smtClean="0"/>
          </a:p>
          <a:p>
            <a:pPr algn="l"/>
            <a:endParaRPr lang="it-IT" dirty="0"/>
          </a:p>
          <a:p>
            <a:pPr algn="l"/>
            <a:endParaRPr lang="it-IT" dirty="0" smtClean="0"/>
          </a:p>
        </p:txBody>
      </p:sp>
      <p:pic>
        <p:nvPicPr>
          <p:cNvPr id="1028" name="Picture 4" descr="ISTITUTO COMPRENSIVO “E.Borrello-F.Fiorentino” Via Matarazz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326" y="214852"/>
            <a:ext cx="592774" cy="66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9243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rgbClr val="FFC000"/>
            </a:gs>
            <a:gs pos="98000">
              <a:schemeClr val="accent1">
                <a:lumMod val="45000"/>
                <a:lumOff val="55000"/>
              </a:schemeClr>
            </a:gs>
            <a:gs pos="1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4572" y="0"/>
            <a:ext cx="11493305" cy="68579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it-IT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Le idee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i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valori e 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gli atti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, perfino le “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emozioni,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sono prodotti culturali; l’uomo 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appare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talmente “intrecciato” col luogo in cui si trova, con la sua identità locale, con le sue credenze da diventarne 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inseparabile.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 algn="r">
              <a:buNone/>
            </a:pPr>
            <a:endParaRPr lang="it-IT" dirty="0" smtClean="0"/>
          </a:p>
          <a:p>
            <a:pPr marL="0" indent="0" algn="r">
              <a:buNone/>
            </a:pPr>
            <a:endParaRPr lang="it-IT" b="1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it-IT" b="1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it-IT" b="1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it-IT" b="1" dirty="0" smtClean="0">
                <a:solidFill>
                  <a:srgbClr val="FF0000"/>
                </a:solidFill>
              </a:rPr>
              <a:t>Gli </a:t>
            </a:r>
            <a:r>
              <a:rPr lang="it-IT" b="1" dirty="0">
                <a:solidFill>
                  <a:srgbClr val="FF0000"/>
                </a:solidFill>
              </a:rPr>
              <a:t>spazi urbani custodi di un patrimonio materiale e simbolico possono essere considerati e adottati come spazi educativi perché ricchi di potenzialità culturali e occasioni di crescita e formazione</a:t>
            </a:r>
            <a:r>
              <a:rPr lang="it-IT" b="1" dirty="0" smtClean="0">
                <a:solidFill>
                  <a:srgbClr val="FF0000"/>
                </a:solidFill>
              </a:rPr>
              <a:t>.</a:t>
            </a:r>
          </a:p>
          <a:p>
            <a:pPr marL="0" indent="0" algn="r">
              <a:buNone/>
            </a:pP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>
                <a:solidFill>
                  <a:srgbClr val="00B050"/>
                </a:solidFill>
              </a:rPr>
              <a:t>La possibilità di fruire del patrimonio ambientale e culturale della </a:t>
            </a:r>
            <a:r>
              <a:rPr lang="it-IT" b="1" dirty="0" smtClean="0">
                <a:solidFill>
                  <a:srgbClr val="00B050"/>
                </a:solidFill>
              </a:rPr>
              <a:t>città </a:t>
            </a:r>
            <a:r>
              <a:rPr lang="it-IT" b="1" dirty="0">
                <a:solidFill>
                  <a:srgbClr val="00B050"/>
                </a:solidFill>
              </a:rPr>
              <a:t>costituisce un’opportunità preziosa all’interno di una società sempre più frammentata.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134" y="1450826"/>
            <a:ext cx="5880179" cy="342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95889" y="318812"/>
            <a:ext cx="6396111" cy="3185675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FFC000"/>
                </a:solidFill>
              </a:rPr>
              <a:t/>
            </a:r>
            <a:br>
              <a:rPr lang="it-IT" b="1" dirty="0">
                <a:solidFill>
                  <a:srgbClr val="FFC000"/>
                </a:solidFill>
              </a:rPr>
            </a:br>
            <a:r>
              <a:rPr lang="it-IT" sz="4000" b="1" dirty="0">
                <a:solidFill>
                  <a:srgbClr val="FFC000"/>
                </a:solidFill>
              </a:rPr>
              <a:t> La città diventa un luogo di identità condivisa nel quale ognuno può identificarsi, riconoscere sé stesso e gli altri, la propria storia e la propria cultura. </a:t>
            </a:r>
            <a:r>
              <a:rPr lang="it-IT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it-IT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it-IT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6947" y="4899416"/>
            <a:ext cx="9623475" cy="1958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b="1" dirty="0" smtClean="0">
                <a:solidFill>
                  <a:srgbClr val="00B050"/>
                </a:solidFill>
              </a:rPr>
              <a:t>Partire dalla storia del proprio territorio per imparare ad orientarsi nel labirinto della storia nazionale e mondiale.</a:t>
            </a:r>
            <a:endParaRPr lang="it-IT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62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6400" y="174625"/>
            <a:ext cx="10515600" cy="1325563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La storia di Cetraro è una storia di pescatori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3707" y="1208640"/>
            <a:ext cx="11716502" cy="49933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3200" b="1" dirty="0" smtClean="0">
                <a:solidFill>
                  <a:srgbClr val="7030A0"/>
                </a:solidFill>
              </a:rPr>
              <a:t>Per i pescatori la </a:t>
            </a:r>
            <a:r>
              <a:rPr lang="it-IT" sz="3200" b="1" dirty="0">
                <a:solidFill>
                  <a:srgbClr val="7030A0"/>
                </a:solidFill>
              </a:rPr>
              <a:t>scuola del mare va oltre la durezza del lavoro</a:t>
            </a:r>
            <a:r>
              <a:rPr lang="it-IT" sz="3200" b="1" dirty="0" smtClean="0">
                <a:solidFill>
                  <a:srgbClr val="7030A0"/>
                </a:solidFill>
              </a:rPr>
              <a:t>, include </a:t>
            </a:r>
            <a:r>
              <a:rPr lang="it-IT" sz="3200" b="1" dirty="0">
                <a:solidFill>
                  <a:srgbClr val="7030A0"/>
                </a:solidFill>
              </a:rPr>
              <a:t>il pericolo e il rischio della </a:t>
            </a:r>
            <a:r>
              <a:rPr lang="it-IT" sz="3200" b="1" dirty="0" smtClean="0">
                <a:solidFill>
                  <a:srgbClr val="7030A0"/>
                </a:solidFill>
              </a:rPr>
              <a:t>vita;</a:t>
            </a:r>
          </a:p>
          <a:p>
            <a:pPr marL="0" indent="0">
              <a:buNone/>
            </a:pPr>
            <a:endParaRPr lang="it-IT" sz="3200" b="1" dirty="0">
              <a:solidFill>
                <a:srgbClr val="7030A0"/>
              </a:solidFill>
            </a:endParaRPr>
          </a:p>
          <a:p>
            <a:pPr marL="0" indent="0" algn="r">
              <a:buNone/>
            </a:pPr>
            <a:r>
              <a:rPr lang="it-IT" sz="3200" b="1" dirty="0" smtClean="0">
                <a:solidFill>
                  <a:srgbClr val="FFFF00"/>
                </a:solidFill>
              </a:rPr>
              <a:t>«Chi </a:t>
            </a:r>
            <a:r>
              <a:rPr lang="it-IT" sz="3200" b="1" dirty="0">
                <a:solidFill>
                  <a:srgbClr val="FFFF00"/>
                </a:solidFill>
              </a:rPr>
              <a:t>va per mare impara a </a:t>
            </a:r>
            <a:r>
              <a:rPr lang="it-IT" sz="3200" b="1" dirty="0" smtClean="0">
                <a:solidFill>
                  <a:srgbClr val="FFFF00"/>
                </a:solidFill>
              </a:rPr>
              <a:t>pregare», </a:t>
            </a:r>
            <a:r>
              <a:rPr lang="it-IT" sz="3200" b="1" dirty="0">
                <a:solidFill>
                  <a:srgbClr val="FFFF00"/>
                </a:solidFill>
              </a:rPr>
              <a:t>recita un proverbio diffuso nelle società marinare del Mediterraneo, ad evocare la necessità di affidarsi alle forze soprannaturali per </a:t>
            </a:r>
            <a:r>
              <a:rPr lang="it-IT" sz="3200" b="1" dirty="0" smtClean="0">
                <a:solidFill>
                  <a:srgbClr val="FFFF00"/>
                </a:solidFill>
              </a:rPr>
              <a:t>affrontare i pericoli e le incertezze quotidiane.</a:t>
            </a:r>
            <a:endParaRPr lang="it-IT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8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rgbClr val="FFC000"/>
            </a:gs>
            <a:gs pos="100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9338" y="441090"/>
            <a:ext cx="10515600" cy="1325563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chemeClr val="accent6">
                    <a:lumMod val="50000"/>
                  </a:schemeClr>
                </a:solidFill>
              </a:rPr>
              <a:t>Tutto </a:t>
            </a:r>
            <a:r>
              <a:rPr lang="it-IT" sz="3200" b="1" dirty="0" smtClean="0">
                <a:solidFill>
                  <a:schemeClr val="accent6">
                    <a:lumMod val="50000"/>
                  </a:schemeClr>
                </a:solidFill>
              </a:rPr>
              <a:t>ruotava e ruota </a:t>
            </a:r>
            <a:r>
              <a:rPr lang="it-IT" sz="3200" b="1" dirty="0">
                <a:solidFill>
                  <a:schemeClr val="accent6">
                    <a:lumMod val="50000"/>
                  </a:schemeClr>
                </a:solidFill>
              </a:rPr>
              <a:t>attorno al mare a </a:t>
            </a:r>
            <a:r>
              <a:rPr lang="it-IT" sz="3200" b="1" dirty="0" smtClean="0">
                <a:solidFill>
                  <a:schemeClr val="accent6">
                    <a:lumMod val="50000"/>
                  </a:schemeClr>
                </a:solidFill>
              </a:rPr>
              <a:t>Cetraro ed </a:t>
            </a:r>
            <a:r>
              <a:rPr lang="it-IT" sz="3200" b="1" dirty="0">
                <a:solidFill>
                  <a:schemeClr val="accent6">
                    <a:lumMod val="50000"/>
                  </a:schemeClr>
                </a:solidFill>
              </a:rPr>
              <a:t>è</a:t>
            </a:r>
            <a:r>
              <a:rPr lang="it-IT" sz="3200" b="1" dirty="0" smtClean="0">
                <a:solidFill>
                  <a:schemeClr val="accent6">
                    <a:lumMod val="50000"/>
                  </a:schemeClr>
                </a:solidFill>
              </a:rPr>
              <a:t> per il legame vitale </a:t>
            </a:r>
            <a:r>
              <a:rPr lang="it-IT" sz="3200" b="1" dirty="0">
                <a:solidFill>
                  <a:schemeClr val="accent6">
                    <a:lumMod val="50000"/>
                  </a:schemeClr>
                </a:solidFill>
              </a:rPr>
              <a:t>che </a:t>
            </a:r>
            <a:r>
              <a:rPr lang="it-IT" sz="3200" b="1" dirty="0" smtClean="0">
                <a:solidFill>
                  <a:schemeClr val="accent6">
                    <a:lumMod val="50000"/>
                  </a:schemeClr>
                </a:solidFill>
              </a:rPr>
              <a:t>li univa che il </a:t>
            </a:r>
            <a:r>
              <a:rPr lang="it-IT" sz="3200" b="1" dirty="0">
                <a:solidFill>
                  <a:schemeClr val="accent6">
                    <a:lumMod val="50000"/>
                  </a:schemeClr>
                </a:solidFill>
              </a:rPr>
              <a:t>«marinaro» </a:t>
            </a:r>
            <a:r>
              <a:rPr lang="it-IT" sz="3200" b="1" dirty="0" smtClean="0">
                <a:solidFill>
                  <a:schemeClr val="accent6">
                    <a:lumMod val="50000"/>
                  </a:schemeClr>
                </a:solidFill>
              </a:rPr>
              <a:t>nutriva sentimenti di amore, rispetto e </a:t>
            </a:r>
            <a:r>
              <a:rPr lang="it-IT" sz="3200" b="1" dirty="0">
                <a:solidFill>
                  <a:schemeClr val="accent6">
                    <a:lumMod val="50000"/>
                  </a:schemeClr>
                </a:solidFill>
              </a:rPr>
              <a:t>timore </a:t>
            </a:r>
            <a:r>
              <a:rPr lang="it-IT" sz="3200" b="1" dirty="0" smtClean="0">
                <a:solidFill>
                  <a:schemeClr val="accent6">
                    <a:lumMod val="50000"/>
                  </a:schemeClr>
                </a:solidFill>
              </a:rPr>
              <a:t>verso questo elemento naturale. </a:t>
            </a:r>
            <a:endParaRPr lang="it-IT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1482" y="2191677"/>
            <a:ext cx="666339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3200" dirty="0" smtClean="0"/>
          </a:p>
          <a:p>
            <a:pPr marL="0" indent="0">
              <a:buNone/>
            </a:pPr>
            <a:r>
              <a:rPr lang="it-IT" sz="3200" b="1" dirty="0" smtClean="0">
                <a:solidFill>
                  <a:schemeClr val="accent5">
                    <a:lumMod val="50000"/>
                  </a:schemeClr>
                </a:solidFill>
              </a:rPr>
              <a:t>I </a:t>
            </a:r>
            <a:r>
              <a:rPr lang="it-IT" sz="3200" b="1" dirty="0">
                <a:solidFill>
                  <a:schemeClr val="accent5">
                    <a:lumMod val="50000"/>
                  </a:schemeClr>
                </a:solidFill>
              </a:rPr>
              <a:t>ricordi </a:t>
            </a:r>
            <a:r>
              <a:rPr lang="it-IT" sz="3200" b="1" dirty="0" smtClean="0">
                <a:solidFill>
                  <a:schemeClr val="accent5">
                    <a:lumMod val="50000"/>
                  </a:schemeClr>
                </a:solidFill>
              </a:rPr>
              <a:t>oggi vengono </a:t>
            </a:r>
            <a:r>
              <a:rPr lang="it-IT" sz="3200" b="1" dirty="0">
                <a:solidFill>
                  <a:schemeClr val="accent5">
                    <a:lumMod val="50000"/>
                  </a:schemeClr>
                </a:solidFill>
              </a:rPr>
              <a:t>custoditi dai loro figli e dai loro nipoti che ne mantengono vivi i tratti e li ripercorrono, portandoli con sé in ogni situazione come esempi da seguire.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74" y="2404706"/>
            <a:ext cx="5235429" cy="351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7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accent2"/>
            </a:gs>
            <a:gs pos="100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7791" y="28135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La famiglia «marinara» racchiude la tradizione</a:t>
            </a:r>
            <a:endParaRPr lang="it-IT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64810" y="4591610"/>
            <a:ext cx="10515600" cy="4351338"/>
          </a:xfrm>
        </p:spPr>
        <p:txBody>
          <a:bodyPr/>
          <a:lstStyle/>
          <a:p>
            <a:endParaRPr lang="it-IT" dirty="0" smtClean="0"/>
          </a:p>
          <a:p>
            <a:pPr marL="0" indent="0">
              <a:buNone/>
            </a:pPr>
            <a:r>
              <a:rPr lang="it-IT" b="1" dirty="0" smtClean="0">
                <a:solidFill>
                  <a:srgbClr val="C00000"/>
                </a:solidFill>
              </a:rPr>
              <a:t>I ruoli tra donna e uomo era separati ma entrambi importanti, la donna curava la casa, i figli e gestiva i beni familiari; la vita dell’uomo ruotava tutta intorno alla pesca, dalle uscite in mare alla riparazione di reti e barche. </a:t>
            </a:r>
            <a:endParaRPr lang="it-IT" b="1" dirty="0">
              <a:solidFill>
                <a:srgbClr val="C0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1142093"/>
            <a:ext cx="5092506" cy="392356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525" y="1142093"/>
            <a:ext cx="3529816" cy="393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9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5154" y="435464"/>
            <a:ext cx="7292926" cy="1325563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B0F0"/>
                </a:solidFill>
              </a:rPr>
              <a:t>Il rispetto dei pescatori verso la natura era totale, ne comprendevano l’importanza e si sentivano parte integrante di essa.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it-IT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76400" y="2957029"/>
            <a:ext cx="10515600" cy="3608363"/>
          </a:xfrm>
        </p:spPr>
        <p:txBody>
          <a:bodyPr>
            <a:normAutofit fontScale="85000" lnSpcReduction="20000"/>
          </a:bodyPr>
          <a:lstStyle/>
          <a:p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sz="3800" b="1" dirty="0" smtClean="0">
                <a:solidFill>
                  <a:schemeClr val="accent4">
                    <a:lumMod val="75000"/>
                  </a:schemeClr>
                </a:solidFill>
              </a:rPr>
              <a:t>Veneravano in un certo senso il mare </a:t>
            </a:r>
            <a:r>
              <a:rPr lang="it-IT" sz="3800" b="1" dirty="0" err="1" smtClean="0">
                <a:solidFill>
                  <a:schemeClr val="accent4">
                    <a:lumMod val="75000"/>
                  </a:schemeClr>
                </a:solidFill>
              </a:rPr>
              <a:t>poichè</a:t>
            </a:r>
            <a:r>
              <a:rPr lang="it-IT" sz="3800" b="1" dirty="0" smtClean="0">
                <a:solidFill>
                  <a:schemeClr val="accent4">
                    <a:lumMod val="75000"/>
                  </a:schemeClr>
                </a:solidFill>
              </a:rPr>
              <a:t> si sentivano connessi con l’ambiente naturale fino a coglierne tutti i minimi cambiamenti</a:t>
            </a:r>
            <a:r>
              <a:rPr lang="it-IT" sz="3800" b="1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it-IT" sz="3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it-IT" sz="38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it-IT" sz="3800" b="1" dirty="0" smtClean="0">
                <a:solidFill>
                  <a:schemeClr val="accent4">
                    <a:lumMod val="50000"/>
                  </a:schemeClr>
                </a:solidFill>
              </a:rPr>
              <a:t>Sapevano leggere le correnti, le nuvole, il comportamento dei pesci e i venti e quasi sempre riuscivano a gestire le situazioni impreviste che si presentavano.</a:t>
            </a:r>
            <a:endParaRPr lang="it-IT" sz="3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1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accent5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26936" y="5404009"/>
            <a:ext cx="8689145" cy="1325563"/>
          </a:xfrm>
        </p:spPr>
        <p:txBody>
          <a:bodyPr>
            <a:noAutofit/>
          </a:bodyPr>
          <a:lstStyle/>
          <a:p>
            <a:r>
              <a:rPr lang="it-IT" sz="2800" b="1" dirty="0" smtClean="0">
                <a:solidFill>
                  <a:srgbClr val="FFFF00"/>
                </a:solidFill>
              </a:rPr>
              <a:t>Quando la tempesta li prendeva alla sprovvista c’era chi bestemmiava e chi si affidava ai Santi.</a:t>
            </a:r>
            <a:endParaRPr lang="it-IT" sz="2800" b="1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9270" y="239113"/>
            <a:ext cx="8215532" cy="503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700" b="1" dirty="0" smtClean="0">
                <a:solidFill>
                  <a:srgbClr val="00B050"/>
                </a:solidFill>
              </a:rPr>
              <a:t>Invocavano spesso Santa Barbara con questa preghiera:</a:t>
            </a:r>
          </a:p>
          <a:p>
            <a:endParaRPr lang="it-IT" dirty="0"/>
          </a:p>
          <a:p>
            <a:pPr marL="0" indent="0" algn="ctr">
              <a:buNone/>
            </a:pP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</a:t>
            </a:r>
            <a:r>
              <a:rPr lang="it-IT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Truni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 lampi, </a:t>
            </a:r>
            <a:r>
              <a:rPr lang="it-IT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facitivi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‘a </a:t>
            </a:r>
            <a:r>
              <a:rPr lang="it-IT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rassu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               </a:t>
            </a:r>
            <a:r>
              <a:rPr lang="it-IT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Chissa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è la casa i </a:t>
            </a:r>
            <a:r>
              <a:rPr lang="it-IT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Sandu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Jassu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                   </a:t>
            </a:r>
            <a:r>
              <a:rPr lang="it-IT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Sandu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Jiassu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 </a:t>
            </a:r>
            <a:r>
              <a:rPr lang="it-IT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Sandu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Simuni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                     </a:t>
            </a:r>
            <a:r>
              <a:rPr lang="it-IT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Chissa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è la casa i </a:t>
            </a:r>
            <a:r>
              <a:rPr lang="it-IT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nosrtru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Signuri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                                </a:t>
            </a:r>
            <a:r>
              <a:rPr lang="it-IT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Nosrtru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Signuri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jì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Gisucristu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                  </a:t>
            </a:r>
            <a:r>
              <a:rPr lang="it-IT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Chissa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è la casa i </a:t>
            </a:r>
            <a:r>
              <a:rPr lang="it-IT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SamBranciscu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                                       </a:t>
            </a:r>
            <a:r>
              <a:rPr lang="it-IT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Sambranciscu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 l’</a:t>
            </a:r>
            <a:r>
              <a:rPr lang="it-IT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Addulurata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                                     La Madonna di la </a:t>
            </a:r>
            <a:r>
              <a:rPr lang="it-IT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pietati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                                                                                      </a:t>
            </a:r>
            <a:r>
              <a:rPr lang="it-IT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Truni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 lampi stativi ‘a </a:t>
            </a:r>
            <a:r>
              <a:rPr lang="it-IT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rassu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                                               </a:t>
            </a:r>
            <a:r>
              <a:rPr lang="it-IT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Jati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 casa ‘</a:t>
            </a:r>
            <a:r>
              <a:rPr lang="it-IT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ndrà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chillu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valluni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                                          </a:t>
            </a:r>
            <a:r>
              <a:rPr lang="it-IT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Duvi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ongi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piglie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né </a:t>
            </a:r>
            <a:r>
              <a:rPr lang="it-IT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suli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né luna                                                                                    </a:t>
            </a:r>
            <a:r>
              <a:rPr lang="it-IT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Jettativi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‘</a:t>
            </a:r>
            <a:r>
              <a:rPr lang="it-IT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ndrà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banna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scura                                                                                         </a:t>
            </a:r>
            <a:r>
              <a:rPr lang="it-IT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Dduvi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‘</a:t>
            </a:r>
            <a:r>
              <a:rPr lang="it-IT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ong’ji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nulla </a:t>
            </a:r>
            <a:r>
              <a:rPr lang="it-IT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criatura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».</a:t>
            </a:r>
            <a:endParaRPr lang="it-IT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168" y="798471"/>
            <a:ext cx="3798275" cy="4605538"/>
          </a:xfrm>
          <a:prstGeom prst="rect">
            <a:avLst/>
          </a:prstGeom>
          <a:gradFill flip="none" rotWithShape="1">
            <a:gsLst>
              <a:gs pos="49000">
                <a:srgbClr val="92D050"/>
              </a:gs>
              <a:gs pos="100000">
                <a:schemeClr val="accent1">
                  <a:lumMod val="45000"/>
                  <a:lumOff val="55000"/>
                </a:schemeClr>
              </a:gs>
              <a:gs pos="9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</p:pic>
    </p:spTree>
    <p:extLst>
      <p:ext uri="{BB962C8B-B14F-4D97-AF65-F5344CB8AC3E}">
        <p14:creationId xmlns:p14="http://schemas.microsoft.com/office/powerpoint/2010/main" val="113046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92D050"/>
                </a:solidFill>
              </a:rPr>
              <a:t>Grande devozione era rivolta a San Benedetto, protettore di Cetraro.</a:t>
            </a:r>
            <a:endParaRPr lang="it-IT" sz="3600" b="1" dirty="0">
              <a:solidFill>
                <a:srgbClr val="92D05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53802" y="1980026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dirty="0" smtClean="0"/>
              <a:t> 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Sandu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Benadittu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miu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benignu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Di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pregari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jì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nò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ssù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ddignu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regannelu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l’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eternu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Patri                                                                                             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ni li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perdune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li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nosrtri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peccati.                                                                   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Populu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miu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fa penitenza                                                                                 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opulu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miu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nò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peccà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‘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cchiù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‘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ngjì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Sandu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Benadittu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‘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ngi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penze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Di pregadi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nosrtru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Gesù.                                                                                            ‘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Ngi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vulé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trumma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d’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oru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pè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nu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filici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cori                                                                                               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avudamu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chissu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Sandu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Sandu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Benadittu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si merite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tandu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.»</a:t>
            </a:r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980026"/>
            <a:ext cx="5734929" cy="430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2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b="1" dirty="0" smtClean="0">
                <a:solidFill>
                  <a:schemeClr val="accent2">
                    <a:lumMod val="75000"/>
                  </a:schemeClr>
                </a:solidFill>
              </a:rPr>
              <a:t>Anche i bambini a partire dall’ età di sei anni prendevano parte all’attività di pesca e quando la forza maschile scarseggiava venivano coinvolte anche le ragazze.</a:t>
            </a:r>
            <a:endParaRPr lang="it-IT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50817" y="2284512"/>
            <a:ext cx="6541183" cy="47445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 smtClean="0">
                <a:solidFill>
                  <a:srgbClr val="FFFF00"/>
                </a:solidFill>
              </a:rPr>
              <a:t>I piccoli pescatori imparavano presto le regole del mare, vi erano codici di </a:t>
            </a:r>
            <a:r>
              <a:rPr lang="it-IT" b="1" dirty="0">
                <a:solidFill>
                  <a:srgbClr val="FFFF00"/>
                </a:solidFill>
              </a:rPr>
              <a:t> </a:t>
            </a:r>
            <a:r>
              <a:rPr lang="it-IT" b="1" dirty="0" smtClean="0">
                <a:solidFill>
                  <a:srgbClr val="FFFF00"/>
                </a:solidFill>
              </a:rPr>
              <a:t>comportamento  tra le ciurme, soprattutto per quanto riguardava le precedenze; 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FFFF00"/>
                </a:solidFill>
              </a:rPr>
              <a:t> </a:t>
            </a:r>
            <a:endParaRPr lang="it-IT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rgbClr val="FFFF00"/>
                </a:solidFill>
              </a:rPr>
              <a:t>Riconoscere le reti e saperle utilizzarle in base al pesce da pescare era un’abilità fondamentale per i futuri «marinari». </a:t>
            </a:r>
          </a:p>
          <a:p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" y="2467392"/>
            <a:ext cx="5375313" cy="338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1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300" y="161925"/>
            <a:ext cx="10515600" cy="1325563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FFC000"/>
                </a:solidFill>
              </a:rPr>
              <a:t>I nonni portavano spesso i nipoti sulle barche e per intrattenerli cantavano alcune canzoni:</a:t>
            </a:r>
            <a:endParaRPr lang="it-IT" sz="3600" b="1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3502856" y="1966301"/>
            <a:ext cx="11668539" cy="50323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b="1" dirty="0" smtClean="0">
                <a:solidFill>
                  <a:srgbClr val="FFFF00"/>
                </a:solidFill>
              </a:rPr>
              <a:t>“</a:t>
            </a:r>
            <a:r>
              <a:rPr lang="it-IT" b="1" dirty="0">
                <a:solidFill>
                  <a:srgbClr val="FFFF00"/>
                </a:solidFill>
              </a:rPr>
              <a:t>Voca, voca e </a:t>
            </a:r>
            <a:r>
              <a:rPr lang="it-IT" b="1" dirty="0" err="1">
                <a:solidFill>
                  <a:srgbClr val="FFFF00"/>
                </a:solidFill>
              </a:rPr>
              <a:t>sijia</a:t>
            </a:r>
            <a:r>
              <a:rPr lang="it-IT" b="1" dirty="0">
                <a:solidFill>
                  <a:srgbClr val="FFFF00"/>
                </a:solidFill>
              </a:rPr>
              <a:t>,                                                                                                         </a:t>
            </a:r>
            <a:r>
              <a:rPr lang="it-IT" b="1" dirty="0" err="1">
                <a:solidFill>
                  <a:srgbClr val="FFFF00"/>
                </a:solidFill>
              </a:rPr>
              <a:t>jamungi</a:t>
            </a:r>
            <a:r>
              <a:rPr lang="it-IT" b="1" dirty="0">
                <a:solidFill>
                  <a:srgbClr val="FFFF00"/>
                </a:solidFill>
              </a:rPr>
              <a:t> alla Mantia.                                                                                                                                                      Chi ‘</a:t>
            </a:r>
            <a:r>
              <a:rPr lang="it-IT" b="1" dirty="0" err="1">
                <a:solidFill>
                  <a:srgbClr val="FFFF00"/>
                </a:solidFill>
              </a:rPr>
              <a:t>ngi</a:t>
            </a:r>
            <a:r>
              <a:rPr lang="it-IT" b="1" dirty="0">
                <a:solidFill>
                  <a:srgbClr val="FFFF00"/>
                </a:solidFill>
              </a:rPr>
              <a:t> </a:t>
            </a:r>
            <a:r>
              <a:rPr lang="it-IT" b="1" dirty="0" err="1">
                <a:solidFill>
                  <a:srgbClr val="FFFF00"/>
                </a:solidFill>
              </a:rPr>
              <a:t>jiamu</a:t>
            </a:r>
            <a:r>
              <a:rPr lang="it-IT" b="1" dirty="0">
                <a:solidFill>
                  <a:srgbClr val="FFFF00"/>
                </a:solidFill>
              </a:rPr>
              <a:t> a </a:t>
            </a:r>
            <a:r>
              <a:rPr lang="it-IT" b="1" dirty="0" err="1">
                <a:solidFill>
                  <a:srgbClr val="FFFF00"/>
                </a:solidFill>
              </a:rPr>
              <a:t>fà</a:t>
            </a:r>
            <a:r>
              <a:rPr lang="it-IT" b="1" dirty="0">
                <a:solidFill>
                  <a:srgbClr val="FFFF00"/>
                </a:solidFill>
              </a:rPr>
              <a:t>?                                                                                      </a:t>
            </a:r>
            <a:r>
              <a:rPr lang="it-IT" b="1" dirty="0" smtClean="0">
                <a:solidFill>
                  <a:srgbClr val="FFFF00"/>
                </a:solidFill>
              </a:rPr>
              <a:t>                                 ‘</a:t>
            </a:r>
            <a:r>
              <a:rPr lang="it-IT" b="1" dirty="0" err="1">
                <a:solidFill>
                  <a:srgbClr val="FFFF00"/>
                </a:solidFill>
              </a:rPr>
              <a:t>Ngi</a:t>
            </a:r>
            <a:r>
              <a:rPr lang="it-IT" b="1" dirty="0">
                <a:solidFill>
                  <a:srgbClr val="FFFF00"/>
                </a:solidFill>
              </a:rPr>
              <a:t> su li donni belli                                                                                                      </a:t>
            </a:r>
            <a:r>
              <a:rPr lang="it-IT" b="1" dirty="0" smtClean="0">
                <a:solidFill>
                  <a:srgbClr val="FFFF00"/>
                </a:solidFill>
              </a:rPr>
              <a:t>   </a:t>
            </a:r>
            <a:r>
              <a:rPr lang="it-IT" b="1" dirty="0" err="1">
                <a:solidFill>
                  <a:srgbClr val="FFFF00"/>
                </a:solidFill>
              </a:rPr>
              <a:t>ca</a:t>
            </a:r>
            <a:r>
              <a:rPr lang="it-IT" b="1" dirty="0">
                <a:solidFill>
                  <a:srgbClr val="FFFF00"/>
                </a:solidFill>
              </a:rPr>
              <a:t> </a:t>
            </a:r>
            <a:r>
              <a:rPr lang="it-IT" b="1" dirty="0" err="1">
                <a:solidFill>
                  <a:srgbClr val="FFFF00"/>
                </a:solidFill>
              </a:rPr>
              <a:t>jocanu</a:t>
            </a:r>
            <a:r>
              <a:rPr lang="it-IT" b="1" dirty="0">
                <a:solidFill>
                  <a:srgbClr val="FFFF00"/>
                </a:solidFill>
              </a:rPr>
              <a:t> all’anella,                                                                                                        l’anella e la </a:t>
            </a:r>
            <a:r>
              <a:rPr lang="it-IT" b="1" dirty="0" err="1">
                <a:solidFill>
                  <a:srgbClr val="FFFF00"/>
                </a:solidFill>
              </a:rPr>
              <a:t>vemmacia</a:t>
            </a:r>
            <a:r>
              <a:rPr lang="it-IT" b="1" dirty="0">
                <a:solidFill>
                  <a:srgbClr val="FFFF00"/>
                </a:solidFill>
              </a:rPr>
              <a:t>,                                                                                                      quali </a:t>
            </a:r>
            <a:r>
              <a:rPr lang="it-IT" b="1" dirty="0" err="1">
                <a:solidFill>
                  <a:srgbClr val="FFFF00"/>
                </a:solidFill>
              </a:rPr>
              <a:t>fimmina</a:t>
            </a:r>
            <a:r>
              <a:rPr lang="it-IT" b="1" dirty="0">
                <a:solidFill>
                  <a:srgbClr val="FFFF00"/>
                </a:solidFill>
              </a:rPr>
              <a:t> ti piace?                                                                                                                                     Mi piace la </a:t>
            </a:r>
            <a:r>
              <a:rPr lang="it-IT" b="1" dirty="0" err="1">
                <a:solidFill>
                  <a:srgbClr val="FFFF00"/>
                </a:solidFill>
              </a:rPr>
              <a:t>cchiù</a:t>
            </a:r>
            <a:r>
              <a:rPr lang="it-IT" b="1" dirty="0">
                <a:solidFill>
                  <a:srgbClr val="FFFF00"/>
                </a:solidFill>
              </a:rPr>
              <a:t> bella  </a:t>
            </a:r>
            <a:r>
              <a:rPr lang="it-IT" b="1" dirty="0" smtClean="0">
                <a:solidFill>
                  <a:srgbClr val="FFFF00"/>
                </a:solidFill>
              </a:rPr>
              <a:t>                                                                                                      </a:t>
            </a:r>
            <a:r>
              <a:rPr lang="it-IT" b="1" dirty="0" err="1" smtClean="0">
                <a:solidFill>
                  <a:srgbClr val="FFFF00"/>
                </a:solidFill>
              </a:rPr>
              <a:t>ccù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>
                <a:solidFill>
                  <a:srgbClr val="FFFF00"/>
                </a:solidFill>
              </a:rPr>
              <a:t>llu</a:t>
            </a:r>
            <a:r>
              <a:rPr lang="it-IT" b="1" dirty="0">
                <a:solidFill>
                  <a:srgbClr val="FFFF00"/>
                </a:solidFill>
              </a:rPr>
              <a:t> </a:t>
            </a:r>
            <a:r>
              <a:rPr lang="it-IT" b="1" dirty="0" err="1">
                <a:solidFill>
                  <a:srgbClr val="FFFF00"/>
                </a:solidFill>
              </a:rPr>
              <a:t>tuppu</a:t>
            </a:r>
            <a:r>
              <a:rPr lang="it-IT" b="1" dirty="0">
                <a:solidFill>
                  <a:srgbClr val="FFFF00"/>
                </a:solidFill>
              </a:rPr>
              <a:t> e la zagarella.                                                                                                     Voca, voca </a:t>
            </a:r>
            <a:r>
              <a:rPr lang="it-IT" b="1" dirty="0" err="1">
                <a:solidFill>
                  <a:srgbClr val="FFFF00"/>
                </a:solidFill>
              </a:rPr>
              <a:t>marinaru</a:t>
            </a:r>
            <a:r>
              <a:rPr lang="it-IT" b="1" dirty="0">
                <a:solidFill>
                  <a:srgbClr val="FFFF00"/>
                </a:solidFill>
              </a:rPr>
              <a:t>.                                                                                                         Chi n’è </a:t>
            </a:r>
            <a:r>
              <a:rPr lang="it-IT" b="1" dirty="0" err="1">
                <a:solidFill>
                  <a:srgbClr val="FFFF00"/>
                </a:solidFill>
              </a:rPr>
              <a:t>chistu</a:t>
            </a:r>
            <a:r>
              <a:rPr lang="it-IT" b="1" dirty="0">
                <a:solidFill>
                  <a:srgbClr val="FFFF00"/>
                </a:solidFill>
              </a:rPr>
              <a:t> </a:t>
            </a:r>
            <a:r>
              <a:rPr lang="it-IT" b="1" dirty="0" err="1">
                <a:solidFill>
                  <a:srgbClr val="FFFF00"/>
                </a:solidFill>
              </a:rPr>
              <a:t>ca</a:t>
            </a:r>
            <a:r>
              <a:rPr lang="it-IT" b="1" dirty="0">
                <a:solidFill>
                  <a:srgbClr val="FFFF00"/>
                </a:solidFill>
              </a:rPr>
              <a:t> </a:t>
            </a:r>
            <a:r>
              <a:rPr lang="it-IT" b="1" dirty="0" err="1">
                <a:solidFill>
                  <a:srgbClr val="FFFF00"/>
                </a:solidFill>
              </a:rPr>
              <a:t>voche</a:t>
            </a:r>
            <a:r>
              <a:rPr lang="it-IT" b="1" dirty="0">
                <a:solidFill>
                  <a:srgbClr val="FFFF00"/>
                </a:solidFill>
              </a:rPr>
              <a:t>?                                                                                                     E’ nu </a:t>
            </a:r>
            <a:r>
              <a:rPr lang="it-IT" b="1" dirty="0" err="1">
                <a:solidFill>
                  <a:srgbClr val="FFFF00"/>
                </a:solidFill>
              </a:rPr>
              <a:t>figliu</a:t>
            </a:r>
            <a:r>
              <a:rPr lang="it-IT" b="1" dirty="0">
                <a:solidFill>
                  <a:srgbClr val="FFFF00"/>
                </a:solidFill>
              </a:rPr>
              <a:t> di </a:t>
            </a:r>
            <a:r>
              <a:rPr lang="it-IT" b="1" dirty="0" err="1">
                <a:solidFill>
                  <a:srgbClr val="FFFF00"/>
                </a:solidFill>
              </a:rPr>
              <a:t>marinaru</a:t>
            </a:r>
            <a:r>
              <a:rPr lang="it-IT" b="1" dirty="0">
                <a:solidFill>
                  <a:srgbClr val="FFFF00"/>
                </a:solidFill>
              </a:rPr>
              <a:t>.                                                                                                                                                     </a:t>
            </a:r>
            <a:r>
              <a:rPr lang="it-IT" b="1" dirty="0" err="1">
                <a:solidFill>
                  <a:srgbClr val="FFFF00"/>
                </a:solidFill>
              </a:rPr>
              <a:t>Jettalu</a:t>
            </a:r>
            <a:r>
              <a:rPr lang="it-IT" b="1" dirty="0">
                <a:solidFill>
                  <a:srgbClr val="FFFF00"/>
                </a:solidFill>
              </a:rPr>
              <a:t> a mari, </a:t>
            </a:r>
            <a:r>
              <a:rPr lang="it-IT" b="1" dirty="0" err="1">
                <a:solidFill>
                  <a:srgbClr val="FFFF00"/>
                </a:solidFill>
              </a:rPr>
              <a:t>jettalu</a:t>
            </a:r>
            <a:r>
              <a:rPr lang="it-IT" b="1" dirty="0">
                <a:solidFill>
                  <a:srgbClr val="FFFF00"/>
                </a:solidFill>
              </a:rPr>
              <a:t> a mari” </a:t>
            </a:r>
          </a:p>
        </p:txBody>
      </p:sp>
    </p:spTree>
    <p:extLst>
      <p:ext uri="{BB962C8B-B14F-4D97-AF65-F5344CB8AC3E}">
        <p14:creationId xmlns:p14="http://schemas.microsoft.com/office/powerpoint/2010/main" val="121923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4672" y="353567"/>
            <a:ext cx="6047232" cy="1534859"/>
          </a:xfrm>
        </p:spPr>
        <p:txBody>
          <a:bodyPr/>
          <a:lstStyle/>
          <a:p>
            <a:r>
              <a:rPr lang="it-IT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Reti della memoria</a:t>
            </a:r>
            <a:endParaRPr lang="it-IT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584874" y="3103104"/>
            <a:ext cx="7034784" cy="1655762"/>
          </a:xfrm>
        </p:spPr>
        <p:txBody>
          <a:bodyPr>
            <a:normAutofit/>
          </a:bodyPr>
          <a:lstStyle/>
          <a:p>
            <a:endParaRPr lang="it-IT" sz="2700" dirty="0" smtClean="0"/>
          </a:p>
          <a:p>
            <a:r>
              <a:rPr lang="it-IT" sz="3000" b="1" dirty="0" smtClean="0">
                <a:solidFill>
                  <a:srgbClr val="002060"/>
                </a:solidFill>
              </a:rPr>
              <a:t>Storia, cultura, tradizioni di una città marinara</a:t>
            </a:r>
            <a:endParaRPr lang="it-IT" sz="3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35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chemeClr val="accent2">
                <a:lumMod val="60000"/>
                <a:lumOff val="40000"/>
              </a:schemeClr>
            </a:gs>
            <a:gs pos="9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" y="187325"/>
            <a:ext cx="10375900" cy="815975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00B050"/>
                </a:solidFill>
              </a:rPr>
              <a:t>Nel tempo libero invece i bambini giravano liberamente in vicoli, orti, campi e giardini e inventavano giochi di ogni tipo.</a:t>
            </a:r>
            <a:endParaRPr lang="it-IT" sz="3200" b="1" dirty="0">
              <a:solidFill>
                <a:srgbClr val="00B05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1000" y="2342653"/>
            <a:ext cx="4800600" cy="4212891"/>
          </a:xfrm>
        </p:spPr>
        <p:txBody>
          <a:bodyPr>
            <a:normAutofit lnSpcReduction="10000"/>
          </a:bodyPr>
          <a:lstStyle/>
          <a:p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Giochi frequenti erano: «</a:t>
            </a:r>
            <a:r>
              <a:rPr lang="it-IT" b="1" dirty="0" err="1" smtClean="0">
                <a:solidFill>
                  <a:srgbClr val="FF0000"/>
                </a:solidFill>
              </a:rPr>
              <a:t>bumma</a:t>
            </a:r>
            <a:r>
              <a:rPr lang="it-IT" b="1" dirty="0" smtClean="0">
                <a:solidFill>
                  <a:srgbClr val="FF0000"/>
                </a:solidFill>
              </a:rPr>
              <a:t> botta», « ‘a </a:t>
            </a:r>
            <a:r>
              <a:rPr lang="it-IT" b="1" dirty="0" err="1" smtClean="0">
                <a:solidFill>
                  <a:srgbClr val="FF0000"/>
                </a:solidFill>
              </a:rPr>
              <a:t>cavallu</a:t>
            </a:r>
            <a:r>
              <a:rPr lang="it-IT" b="1" dirty="0" smtClean="0">
                <a:solidFill>
                  <a:srgbClr val="FF0000"/>
                </a:solidFill>
              </a:rPr>
              <a:t> a </a:t>
            </a:r>
            <a:r>
              <a:rPr lang="it-IT" b="1" dirty="0" err="1" smtClean="0">
                <a:solidFill>
                  <a:srgbClr val="FF0000"/>
                </a:solidFill>
              </a:rPr>
              <a:t>luongu</a:t>
            </a:r>
            <a:r>
              <a:rPr lang="it-IT" b="1" dirty="0" smtClean="0">
                <a:solidFill>
                  <a:srgbClr val="FF0000"/>
                </a:solidFill>
              </a:rPr>
              <a:t>» e « ‘a </a:t>
            </a:r>
            <a:r>
              <a:rPr lang="it-IT" b="1" dirty="0" err="1" smtClean="0">
                <a:solidFill>
                  <a:srgbClr val="FF0000"/>
                </a:solidFill>
              </a:rPr>
              <a:t>scatina</a:t>
            </a:r>
            <a:r>
              <a:rPr lang="it-IT" b="1" dirty="0" smtClean="0">
                <a:solidFill>
                  <a:srgbClr val="FF0000"/>
                </a:solidFill>
              </a:rPr>
              <a:t>».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854700" y="1818839"/>
            <a:ext cx="602477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“E ‘n’</a:t>
            </a:r>
            <a:r>
              <a:rPr lang="it-IT" sz="2400" b="1" dirty="0" err="1">
                <a:solidFill>
                  <a:schemeClr val="accent5">
                    <a:lumMod val="75000"/>
                  </a:schemeClr>
                </a:solidFill>
              </a:rPr>
              <a:t>inchinu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 e ‘n’</a:t>
            </a:r>
            <a:r>
              <a:rPr lang="it-IT" sz="2400" b="1" dirty="0" err="1">
                <a:solidFill>
                  <a:schemeClr val="accent5">
                    <a:lumMod val="75000"/>
                  </a:schemeClr>
                </a:solidFill>
              </a:rPr>
              <a:t>incona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,                                                                                                   e si bella e sì bona,                                                                                                        e sì bona </a:t>
            </a:r>
            <a:r>
              <a:rPr lang="it-IT" sz="2400" b="1" dirty="0" err="1">
                <a:solidFill>
                  <a:schemeClr val="accent5">
                    <a:lumMod val="75000"/>
                  </a:schemeClr>
                </a:solidFill>
              </a:rPr>
              <a:t>ppè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accent5">
                    <a:lumMod val="75000"/>
                  </a:schemeClr>
                </a:solidFill>
              </a:rPr>
              <a:t>marità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,                                                                                                        quanti corna tè la crapa?                                                                                                                                                           Pizzi </a:t>
            </a:r>
            <a:r>
              <a:rPr lang="it-IT" sz="2400" b="1" dirty="0" err="1">
                <a:solidFill>
                  <a:schemeClr val="accent5">
                    <a:lumMod val="75000"/>
                  </a:schemeClr>
                </a:solidFill>
              </a:rPr>
              <a:t>pizzi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accent5">
                    <a:lumMod val="75000"/>
                  </a:schemeClr>
                </a:solidFill>
              </a:rPr>
              <a:t>tangulu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,                                                                                                         </a:t>
            </a:r>
            <a:r>
              <a:rPr lang="it-IT" sz="2400" b="1" dirty="0" err="1">
                <a:solidFill>
                  <a:schemeClr val="accent5">
                    <a:lumMod val="75000"/>
                  </a:schemeClr>
                </a:solidFill>
              </a:rPr>
              <a:t>jì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accent5">
                    <a:lumMod val="75000"/>
                  </a:schemeClr>
                </a:solidFill>
              </a:rPr>
              <a:t>lu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accent5">
                    <a:lumMod val="75000"/>
                  </a:schemeClr>
                </a:solidFill>
              </a:rPr>
              <a:t>juornu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 di San </a:t>
            </a:r>
            <a:r>
              <a:rPr lang="it-IT" sz="2400" b="1" dirty="0" err="1">
                <a:solidFill>
                  <a:schemeClr val="accent5">
                    <a:lumMod val="75000"/>
                  </a:schemeClr>
                </a:solidFill>
              </a:rPr>
              <a:t>Paolu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,                                                                                                      San </a:t>
            </a:r>
            <a:r>
              <a:rPr lang="it-IT" sz="2400" b="1" dirty="0" err="1">
                <a:solidFill>
                  <a:schemeClr val="accent5">
                    <a:lumMod val="75000"/>
                  </a:schemeClr>
                </a:solidFill>
              </a:rPr>
              <a:t>Paulu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 e Catarina,                                                                                                                        ‘</a:t>
            </a:r>
            <a:r>
              <a:rPr lang="it-IT" sz="2400" b="1" dirty="0" err="1">
                <a:solidFill>
                  <a:schemeClr val="accent5">
                    <a:lumMod val="75000"/>
                  </a:schemeClr>
                </a:solidFill>
              </a:rPr>
              <a:t>na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 gallina zoppa </a:t>
            </a:r>
            <a:r>
              <a:rPr lang="it-IT" sz="2400" b="1" dirty="0" err="1">
                <a:solidFill>
                  <a:schemeClr val="accent5">
                    <a:lumMod val="75000"/>
                  </a:schemeClr>
                </a:solidFill>
              </a:rPr>
              <a:t>quandi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</a:rPr>
              <a:t>pedi 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porte?                                                                                                                                                 Ni porte </a:t>
            </a:r>
            <a:r>
              <a:rPr lang="it-IT" sz="2400" b="1" dirty="0" err="1">
                <a:solidFill>
                  <a:schemeClr val="accent5">
                    <a:lumMod val="75000"/>
                  </a:schemeClr>
                </a:solidFill>
              </a:rPr>
              <a:t>trentaduji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it-IT" sz="2400" b="1" dirty="0" err="1">
                <a:solidFill>
                  <a:schemeClr val="accent5">
                    <a:lumMod val="75000"/>
                  </a:schemeClr>
                </a:solidFill>
              </a:rPr>
              <a:t>zoppichijia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accent5">
                    <a:lumMod val="75000"/>
                  </a:schemeClr>
                </a:solidFill>
              </a:rPr>
              <a:t>cchiù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</a:rPr>
              <a:t>‘</a:t>
            </a:r>
            <a:r>
              <a:rPr lang="it-IT" sz="2400" b="1" dirty="0" err="1" smtClean="0">
                <a:solidFill>
                  <a:schemeClr val="accent5">
                    <a:lumMod val="75000"/>
                  </a:schemeClr>
                </a:solidFill>
              </a:rPr>
              <a:t>ccà</a:t>
            </a: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accent5">
                    <a:lumMod val="75000"/>
                  </a:schemeClr>
                </a:solidFill>
              </a:rPr>
              <a:t>puji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.” </a:t>
            </a:r>
            <a:endParaRPr lang="it-IT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it-IT" sz="2400" b="1" dirty="0"/>
          </a:p>
          <a:p>
            <a:r>
              <a:rPr lang="it-IT" sz="2400" b="1" dirty="0" smtClean="0">
                <a:solidFill>
                  <a:srgbClr val="FFC000"/>
                </a:solidFill>
              </a:rPr>
              <a:t>Questa era una conta utilizzata per stabilire i turni di gioco.</a:t>
            </a:r>
            <a:endParaRPr lang="it-IT" sz="2400" b="1" dirty="0">
              <a:solidFill>
                <a:srgbClr val="FFC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32" y="1239983"/>
            <a:ext cx="4444218" cy="365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7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chemeClr val="accent4">
                <a:lumMod val="40000"/>
                <a:lumOff val="60000"/>
              </a:schemeClr>
            </a:gs>
            <a:gs pos="9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68194" y="242637"/>
            <a:ext cx="7663481" cy="1325563"/>
          </a:xfrm>
        </p:spPr>
        <p:txBody>
          <a:bodyPr>
            <a:normAutofit fontScale="90000"/>
          </a:bodyPr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A casa invece erano le donne che intrattenevano i bambini col loro repertorio di filastrocche.</a:t>
            </a:r>
            <a:endParaRPr lang="it-IT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2134" y="1838647"/>
            <a:ext cx="10515600" cy="4600253"/>
          </a:xfrm>
        </p:spPr>
        <p:txBody>
          <a:bodyPr>
            <a:normAutofit fontScale="92500" lnSpcReduction="10000"/>
          </a:bodyPr>
          <a:lstStyle/>
          <a:p>
            <a:endParaRPr lang="it-IT" dirty="0" smtClean="0"/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sz="3000" b="1" dirty="0" smtClean="0">
                <a:solidFill>
                  <a:srgbClr val="002060"/>
                </a:solidFill>
              </a:rPr>
              <a:t>Ai bambini più piccoli spesso si cantava: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Chissu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dice: 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vuugliu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pani                                                                                                 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Chissu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dice no ‘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gni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         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Chissu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dice 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jiamu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all’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arrubbà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         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Chissu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dice no 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ssarrobbe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                                                                 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Chillu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dice 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Pirillu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Pirillu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pantanu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dammi 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 chiavi 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ti 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dugnu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pani”. </a:t>
            </a:r>
            <a:endParaRPr lang="it-IT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endParaRPr lang="it-IT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Erano filastrocche che utilizzavano anche come </a:t>
            </a:r>
            <a:r>
              <a:rPr lang="it-IT" b="1" smtClean="0">
                <a:solidFill>
                  <a:schemeClr val="accent5">
                    <a:lumMod val="50000"/>
                  </a:schemeClr>
                </a:solidFill>
              </a:rPr>
              <a:t>insegnamenti, volevano 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far capire loro l’importanza dell’attesa, della calma.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697" y="1189761"/>
            <a:ext cx="3104165" cy="396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4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002060"/>
            </a:gs>
            <a:gs pos="95000">
              <a:schemeClr val="accent1">
                <a:lumMod val="45000"/>
                <a:lumOff val="55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00B050"/>
                </a:solidFill>
              </a:rPr>
              <a:t>La sera invece o le mamme o le nonne, prendendo tra le braccia i propri bambini, cantavano alcune ninne nanne</a:t>
            </a:r>
            <a:r>
              <a:rPr lang="it-IT" sz="3600" dirty="0" smtClean="0"/>
              <a:t>: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6169" y="1920091"/>
            <a:ext cx="5576668" cy="43513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Venenci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suunnu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 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venidi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vijini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                                                                                                                            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Vijni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‘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ppe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mari 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vijni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sa 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venidi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                                                                                                       E si 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nò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saji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vija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fatt’à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‘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mparadi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                                                 Ca 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ji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piccirillu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 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‘a 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mamma t’è chi 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fadi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Vijini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cavallu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‘i ‘nu 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cavallu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jancu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‘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Ccù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‘a 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vriglia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d’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oru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 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‘a 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sella di 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brillandi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                                  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Vijni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suunnu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vijini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chianu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chianu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‘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ccù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landerna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 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bastuni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‘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mmanu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          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vijni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suwunnu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vijini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‘ka 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t‘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aspijittu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                                       Cumi Maria 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aspette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San 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Giuseppi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”.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868" y="1690688"/>
            <a:ext cx="5575344" cy="46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2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accent6"/>
            </a:gs>
            <a:gs pos="100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L’indagine antropologica condotta mi ha dato  la possibilità di leggere con altri occhi la storia e le tradizioni del mio paese.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98231" y="2339685"/>
            <a:ext cx="6358161" cy="4351338"/>
          </a:xfrm>
        </p:spPr>
        <p:txBody>
          <a:bodyPr/>
          <a:lstStyle/>
          <a:p>
            <a:pPr marL="0" indent="0">
              <a:buNone/>
            </a:pP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Il lavoro non è stato certamente semplice</a:t>
            </a:r>
            <a:r>
              <a:rPr lang="it-IT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poiché l’ampia attività di ricerca è stata frutto di interviste su vari aspetti della vita marinara. </a:t>
            </a:r>
          </a:p>
          <a:p>
            <a:pPr marL="0" indent="0">
              <a:buNone/>
            </a:pPr>
            <a:endParaRPr lang="it-IT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Le informazioni raccolte mi hanno permesso di delineare la vita dei pescatori, gli attrezzi utilizzati, le barche, ma anche le mogli, le filastrocche, i bambini ed i loro giochi</a:t>
            </a:r>
            <a:r>
              <a:rPr lang="it-IT" dirty="0" smtClean="0"/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3" y="2194561"/>
            <a:ext cx="5250317" cy="422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70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</a:rPr>
              <a:t>L’intento alla base della ricerca è stato quello di mostrare come…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5203" y="2072639"/>
            <a:ext cx="11006797" cy="42306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…riscoprire le proprie tradizioni e la propria storia aiuta sin da piccoli a comprendere che conoscere il territorio significa imparare a rispettare e il patrimonio</a:t>
            </a:r>
            <a:r>
              <a:rPr lang="it-IT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storico-paesaggistico, così da proteggerne l’integrità e salvarlo dall’oblio.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 consapevolezza delle proprie radici culturali consente di apprezzare il valore sia delle proprie tradizioni che di quelle altrui.</a:t>
            </a:r>
            <a:endParaRPr lang="it-IT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20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accent4">
                <a:lumMod val="60000"/>
                <a:lumOff val="4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</a:rPr>
              <a:t>Considerare il territorio come pedagogia potrebbe diventare quindi…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5760" y="2104939"/>
            <a:ext cx="6722598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it-IT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rgbClr val="002060"/>
                </a:solidFill>
              </a:rPr>
              <a:t>…un modo equilibrato di aprirsi e rapportarsi con la globalità del sapere, attraverso la conoscenza delle strutture sociali della propria comunità e delle origini storiche della propria comunità 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b="1" dirty="0" smtClean="0">
                <a:solidFill>
                  <a:srgbClr val="7030A0"/>
                </a:solidFill>
              </a:rPr>
              <a:t>Una didattica della cultura locale quindi non come fine dell’educazione-istruzione dell’individuo ma come mezzo e luogo tramite i quali l’individuo possa costruire la propria identità.</a:t>
            </a:r>
            <a:endParaRPr lang="it-IT" b="1" dirty="0">
              <a:solidFill>
                <a:srgbClr val="7030A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358" y="2333073"/>
            <a:ext cx="4955493" cy="274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21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5659" y="365125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</a:rPr>
              <a:t>Il ruolo della memoria è fondamentale nella conservazione delle tradizioni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0747" y="2231310"/>
            <a:ext cx="6124135" cy="4351338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Memoria dal latino </a:t>
            </a:r>
            <a:r>
              <a:rPr lang="it-IT" b="1" dirty="0" err="1">
                <a:solidFill>
                  <a:srgbClr val="FF0000"/>
                </a:solidFill>
              </a:rPr>
              <a:t>memor</a:t>
            </a:r>
            <a:r>
              <a:rPr lang="it-IT" b="1" dirty="0">
                <a:solidFill>
                  <a:srgbClr val="FF0000"/>
                </a:solidFill>
              </a:rPr>
              <a:t>, calco del greco </a:t>
            </a:r>
            <a:r>
              <a:rPr lang="it-IT" b="1" dirty="0" err="1" smtClean="0">
                <a:solidFill>
                  <a:srgbClr val="FF0000"/>
                </a:solidFill>
              </a:rPr>
              <a:t>μνήμη</a:t>
            </a:r>
            <a:r>
              <a:rPr lang="it-IT" b="1" dirty="0" smtClean="0">
                <a:solidFill>
                  <a:srgbClr val="FF0000"/>
                </a:solidFill>
              </a:rPr>
              <a:t>, </a:t>
            </a:r>
            <a:r>
              <a:rPr lang="it-IT" b="1" dirty="0">
                <a:solidFill>
                  <a:srgbClr val="FF0000"/>
                </a:solidFill>
              </a:rPr>
              <a:t>col significato di “tenere in mente”, “citare”, “rammentare</a:t>
            </a:r>
            <a:r>
              <a:rPr lang="it-IT" b="1" dirty="0" smtClean="0">
                <a:solidFill>
                  <a:srgbClr val="FF0000"/>
                </a:solidFill>
              </a:rPr>
              <a:t>”.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31310"/>
            <a:ext cx="5882152" cy="301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883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6049" y="491734"/>
            <a:ext cx="11343865" cy="1325563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La mia indagine ripercorrendo la storia di Cetraro cerca di ricostruire l’identità marinara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82145" y="2060594"/>
            <a:ext cx="6109855" cy="44441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rgbClr val="C00000"/>
                </a:solidFill>
              </a:rPr>
              <a:t>Il mare essendo un tratto paesaggistico e naturalistico caratterizzante il territorio costiero calabrese ha nei secoli determinato l’evoluzione culturale delle comunità locali.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9" y="2398736"/>
            <a:ext cx="5612202" cy="312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33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" y="182245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rgbClr val="FFFF00"/>
                </a:solidFill>
              </a:rPr>
              <a:t>La memoria è l’humus del legame tra la coscienza e il </a:t>
            </a:r>
            <a:r>
              <a:rPr lang="it-IT" b="1" dirty="0" smtClean="0">
                <a:solidFill>
                  <a:srgbClr val="FFFF00"/>
                </a:solidFill>
              </a:rPr>
              <a:t>passato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11978" y="2595958"/>
            <a:ext cx="7845083" cy="3024553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endParaRPr lang="it-IT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it-IT" sz="3200" b="1" dirty="0" smtClean="0"/>
              <a:t>E</a:t>
            </a:r>
            <a:r>
              <a:rPr lang="it-IT" sz="3200" b="1" dirty="0"/>
              <a:t>’ il tratto distintivo di ogni essere umano, in quanto è il ricordo del passato che ci permette di </a:t>
            </a:r>
            <a:r>
              <a:rPr lang="it-IT" sz="3200" b="1" dirty="0" smtClean="0"/>
              <a:t>conoscere </a:t>
            </a:r>
            <a:r>
              <a:rPr lang="it-IT" sz="3200" b="1" dirty="0"/>
              <a:t>ciò che siamo stati </a:t>
            </a:r>
            <a:r>
              <a:rPr lang="it-IT" sz="3200" b="1" dirty="0" smtClean="0"/>
              <a:t>e che ci rende </a:t>
            </a:r>
            <a:r>
              <a:rPr lang="it-IT" sz="3200" b="1" dirty="0"/>
              <a:t>quello che </a:t>
            </a:r>
            <a:r>
              <a:rPr lang="it-IT" sz="3200" b="1" dirty="0" smtClean="0"/>
              <a:t>siamo oggi. </a:t>
            </a:r>
          </a:p>
        </p:txBody>
      </p:sp>
    </p:spTree>
    <p:extLst>
      <p:ext uri="{BB962C8B-B14F-4D97-AF65-F5344CB8AC3E}">
        <p14:creationId xmlns:p14="http://schemas.microsoft.com/office/powerpoint/2010/main" val="120621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7020" y="1223889"/>
            <a:ext cx="4605996" cy="4924939"/>
          </a:xfrm>
        </p:spPr>
        <p:txBody>
          <a:bodyPr/>
          <a:lstStyle/>
          <a:p>
            <a:endParaRPr lang="it-IT" dirty="0"/>
          </a:p>
          <a:p>
            <a:pPr marL="0" indent="0">
              <a:buNone/>
            </a:pPr>
            <a:r>
              <a:rPr lang="it-IT" b="1" dirty="0">
                <a:solidFill>
                  <a:srgbClr val="7030A0"/>
                </a:solidFill>
              </a:rPr>
              <a:t>La memoria autobiografica ci dà la possibilità di recuperare non solo  eventi legati strettamente e intimamente all’individuo, ma anche dei vissuti quotidiani, eventi pubblici e fatti.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317" y="914400"/>
            <a:ext cx="6951798" cy="460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8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47803" y="913763"/>
            <a:ext cx="5444197" cy="1325563"/>
          </a:xfrm>
        </p:spPr>
        <p:txBody>
          <a:bodyPr>
            <a:normAutofit fontScale="90000"/>
          </a:bodyPr>
          <a:lstStyle/>
          <a:p>
            <a:r>
              <a:rPr lang="it-IT" sz="3600" b="1" dirty="0" smtClean="0">
                <a:solidFill>
                  <a:schemeClr val="accent2">
                    <a:lumMod val="75000"/>
                  </a:schemeClr>
                </a:solidFill>
              </a:rPr>
              <a:t>L’importanza della cultura del mare può essere considerata un portale d’accesso allo scrigno di </a:t>
            </a:r>
            <a:r>
              <a:rPr lang="it-IT" sz="3600" b="1" dirty="0" err="1" smtClean="0">
                <a:solidFill>
                  <a:schemeClr val="accent2">
                    <a:lumMod val="75000"/>
                  </a:schemeClr>
                </a:solidFill>
              </a:rPr>
              <a:t>saperi</a:t>
            </a:r>
            <a:r>
              <a:rPr lang="it-IT" sz="3600" b="1" dirty="0" smtClean="0">
                <a:solidFill>
                  <a:schemeClr val="accent2">
                    <a:lumMod val="75000"/>
                  </a:schemeClr>
                </a:solidFill>
              </a:rPr>
              <a:t>, saggezza ed esperienza della nostra cultura.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8740" y="5781822"/>
            <a:ext cx="10002131" cy="2644727"/>
          </a:xfrm>
        </p:spPr>
        <p:txBody>
          <a:bodyPr/>
          <a:lstStyle/>
          <a:p>
            <a:pPr marL="0" indent="0">
              <a:buNone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Navigazione secondo Victor Hugo vuol dire educazione e il mare è una grande scuola.</a:t>
            </a:r>
            <a:endParaRPr lang="it-IT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31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74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O</a:t>
            </a:r>
            <a:r>
              <a:rPr lang="it-IT" sz="3200" b="1" dirty="0" smtClean="0">
                <a:solidFill>
                  <a:srgbClr val="FF0000"/>
                </a:solidFill>
              </a:rPr>
              <a:t>gni </a:t>
            </a:r>
            <a:r>
              <a:rPr lang="it-IT" sz="3200" b="1" dirty="0">
                <a:solidFill>
                  <a:srgbClr val="FF0000"/>
                </a:solidFill>
              </a:rPr>
              <a:t>cultura è un sistema di valori non solo espliciti e chiari a tutti, ma anche impliciti </a:t>
            </a:r>
            <a:r>
              <a:rPr lang="it-IT" sz="3200" b="1" dirty="0" smtClean="0">
                <a:solidFill>
                  <a:srgbClr val="FF0000"/>
                </a:solidFill>
              </a:rPr>
              <a:t>frutto di significati socialmente costruiti…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402401"/>
            <a:ext cx="5936566" cy="4068737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pPr marL="0" indent="0">
              <a:buNone/>
            </a:pP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…attraverso consuetudini di comportamento, </a:t>
            </a:r>
            <a:r>
              <a:rPr lang="it-IT" b="1" dirty="0">
                <a:solidFill>
                  <a:schemeClr val="accent2">
                    <a:lumMod val="50000"/>
                  </a:schemeClr>
                </a:solidFill>
              </a:rPr>
              <a:t>leggende che vengono 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tramandate e insegnamenti acquisiti passivamente da </a:t>
            </a:r>
            <a:r>
              <a:rPr lang="it-IT" b="1" dirty="0">
                <a:solidFill>
                  <a:schemeClr val="accent2">
                    <a:lumMod val="50000"/>
                  </a:schemeClr>
                </a:solidFill>
              </a:rPr>
              <a:t>coloro che provengono da una medesima cultura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it-IT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957" y="2036640"/>
            <a:ext cx="6245397" cy="325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6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1762" y="210380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rgbClr val="200CB4"/>
                </a:solidFill>
              </a:rPr>
              <a:t>Nella città, il cittadino per sentirsi a pieno parte integrande della comunità in cui </a:t>
            </a:r>
            <a:r>
              <a:rPr lang="it-IT" b="1" dirty="0" smtClean="0">
                <a:solidFill>
                  <a:srgbClr val="200CB4"/>
                </a:solidFill>
              </a:rPr>
              <a:t>vive</a:t>
            </a:r>
            <a:endParaRPr lang="it-IT" b="1" dirty="0">
              <a:solidFill>
                <a:srgbClr val="200CB4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1037" y="2592006"/>
            <a:ext cx="536096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b="1" dirty="0" smtClean="0">
                <a:solidFill>
                  <a:srgbClr val="FFFF00"/>
                </a:solidFill>
              </a:rPr>
              <a:t>“Deve </a:t>
            </a:r>
            <a:r>
              <a:rPr lang="it-IT" sz="3200" b="1" dirty="0">
                <a:solidFill>
                  <a:srgbClr val="FFFF00"/>
                </a:solidFill>
              </a:rPr>
              <a:t>esercitare la propria percezione, deve educarsi a guardare per scoprire, deve apprendere le regole di letteratura e scrittura del testo urbano”. </a:t>
            </a:r>
          </a:p>
        </p:txBody>
      </p:sp>
    </p:spTree>
    <p:extLst>
      <p:ext uri="{BB962C8B-B14F-4D97-AF65-F5344CB8AC3E}">
        <p14:creationId xmlns:p14="http://schemas.microsoft.com/office/powerpoint/2010/main" val="3410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1577</Words>
  <Application>Microsoft Office PowerPoint</Application>
  <PresentationFormat>Widescreen</PresentationFormat>
  <Paragraphs>120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Tema di Office</vt:lpstr>
      <vt:lpstr>Ministero dell’Istruzione Università e Ricerca ISTITUTO COMPRENSIVO “E.Borrello-F.Fiorentino” Via Matarazzo - 88048 LAMEZIA TERME (CZ) </vt:lpstr>
      <vt:lpstr>Reti della memoria</vt:lpstr>
      <vt:lpstr>Il ruolo della memoria è fondamentale nella conservazione delle tradizioni</vt:lpstr>
      <vt:lpstr>La mia indagine ripercorrendo la storia di Cetraro cerca di ricostruire l’identità marinara</vt:lpstr>
      <vt:lpstr>La memoria è l’humus del legame tra la coscienza e il passato</vt:lpstr>
      <vt:lpstr>Presentazione standard di PowerPoint</vt:lpstr>
      <vt:lpstr>L’importanza della cultura del mare può essere considerata un portale d’accesso allo scrigno di saperi, saggezza ed esperienza della nostra cultura. </vt:lpstr>
      <vt:lpstr>Ogni cultura è un sistema di valori non solo espliciti e chiari a tutti, ma anche impliciti frutto di significati socialmente costruiti…</vt:lpstr>
      <vt:lpstr>Nella città, il cittadino per sentirsi a pieno parte integrande della comunità in cui vive</vt:lpstr>
      <vt:lpstr>Presentazione standard di PowerPoint</vt:lpstr>
      <vt:lpstr>  La città diventa un luogo di identità condivisa nel quale ognuno può identificarsi, riconoscere sé stesso e gli altri, la propria storia e la propria cultura.  </vt:lpstr>
      <vt:lpstr>La storia di Cetraro è una storia di pescatori</vt:lpstr>
      <vt:lpstr>Tutto ruotava e ruota attorno al mare a Cetraro ed è per il legame vitale che li univa che il «marinaro» nutriva sentimenti di amore, rispetto e timore verso questo elemento naturale. </vt:lpstr>
      <vt:lpstr>La famiglia «marinara» racchiude la tradizione</vt:lpstr>
      <vt:lpstr>Il rispetto dei pescatori verso la natura era totale, ne comprendevano l’importanza e si sentivano parte integrante di essa..</vt:lpstr>
      <vt:lpstr>Quando la tempesta li prendeva alla sprovvista c’era chi bestemmiava e chi si affidava ai Santi.</vt:lpstr>
      <vt:lpstr>Grande devozione era rivolta a San Benedetto, protettore di Cetraro.</vt:lpstr>
      <vt:lpstr>Anche i bambini a partire dall’ età di sei anni prendevano parte all’attività di pesca e quando la forza maschile scarseggiava venivano coinvolte anche le ragazze.</vt:lpstr>
      <vt:lpstr>I nonni portavano spesso i nipoti sulle barche e per intrattenerli cantavano alcune canzoni:</vt:lpstr>
      <vt:lpstr>Nel tempo libero invece i bambini giravano liberamente in vicoli, orti, campi e giardini e inventavano giochi di ogni tipo.</vt:lpstr>
      <vt:lpstr>A casa invece erano le donne che intrattenevano i bambini col loro repertorio di filastrocche.</vt:lpstr>
      <vt:lpstr>La sera invece o le mamme o le nonne, prendendo tra le braccia i propri bambini, cantavano alcune ninne nanne:</vt:lpstr>
      <vt:lpstr>L’indagine antropologica condotta mi ha dato  la possibilità di leggere con altri occhi la storia e le tradizioni del mio paese.</vt:lpstr>
      <vt:lpstr>L’intento alla base della ricerca è stato quello di mostrare come…</vt:lpstr>
      <vt:lpstr>Considerare il territorio come pedagogia potrebbe diventare quindi…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Reti della memoria</dc:title>
  <dc:creator>MERY</dc:creator>
  <cp:lastModifiedBy>Utente</cp:lastModifiedBy>
  <cp:revision>103</cp:revision>
  <dcterms:created xsi:type="dcterms:W3CDTF">2020-05-23T13:49:31Z</dcterms:created>
  <dcterms:modified xsi:type="dcterms:W3CDTF">2020-05-28T10:59:30Z</dcterms:modified>
</cp:coreProperties>
</file>